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Anton"/>
      <p:regular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Barlow"/>
      <p:regular r:id="rId35"/>
      <p:bold r:id="rId36"/>
      <p:italic r:id="rId37"/>
      <p:boldItalic r:id="rId38"/>
    </p:embeddedFont>
    <p:embeddedFont>
      <p:font typeface="Source Sans Pr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.fntdata"/><Relationship Id="rId20" Type="http://schemas.openxmlformats.org/officeDocument/2006/relationships/slide" Target="slides/slide16.xml"/><Relationship Id="rId42" Type="http://schemas.openxmlformats.org/officeDocument/2006/relationships/font" Target="fonts/SourceSansPro-boldItalic.fntdata"/><Relationship Id="rId41" Type="http://schemas.openxmlformats.org/officeDocument/2006/relationships/font" Target="fonts/SourceSansPr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regular.fntdata"/><Relationship Id="rId30" Type="http://schemas.openxmlformats.org/officeDocument/2006/relationships/font" Target="fonts/Anton-regular.fntdata"/><Relationship Id="rId11" Type="http://schemas.openxmlformats.org/officeDocument/2006/relationships/slide" Target="slides/slide7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.fntdata"/><Relationship Id="rId13" Type="http://schemas.openxmlformats.org/officeDocument/2006/relationships/slide" Target="slides/slide9.xml"/><Relationship Id="rId35" Type="http://schemas.openxmlformats.org/officeDocument/2006/relationships/font" Target="fonts/Barlow-regular.fntdata"/><Relationship Id="rId12" Type="http://schemas.openxmlformats.org/officeDocument/2006/relationships/slide" Target="slides/slide8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1.xml"/><Relationship Id="rId37" Type="http://schemas.openxmlformats.org/officeDocument/2006/relationships/font" Target="fonts/Barlow-italic.fntdata"/><Relationship Id="rId14" Type="http://schemas.openxmlformats.org/officeDocument/2006/relationships/slide" Target="slides/slide10.xml"/><Relationship Id="rId36" Type="http://schemas.openxmlformats.org/officeDocument/2006/relationships/font" Target="fonts/Barlow-bold.fntdata"/><Relationship Id="rId17" Type="http://schemas.openxmlformats.org/officeDocument/2006/relationships/slide" Target="slides/slide13.xml"/><Relationship Id="rId39" Type="http://schemas.openxmlformats.org/officeDocument/2006/relationships/font" Target="fonts/SourceSansPro-regular.fntdata"/><Relationship Id="rId16" Type="http://schemas.openxmlformats.org/officeDocument/2006/relationships/slide" Target="slides/slide12.xml"/><Relationship Id="rId38" Type="http://schemas.openxmlformats.org/officeDocument/2006/relationships/font" Target="fonts/Barlow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681d3045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681d3045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681d3045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681d3045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61e5e089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61e5e089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3f42d732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3f42d732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3f42d7322_3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3f42d7322_3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3f42d732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3f42d732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3f42d732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3f42d732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681d304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681d304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3f42d73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3f42d73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680bd13c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680bd13c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61e5e089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61e5e089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680bd13cb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680bd13c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3f42d732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3f42d732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681d3045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681d3045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3564ae315a0dc5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3564ae315a0dc5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681d304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681d304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3f42d732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3f42d732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61e5e089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61e5e089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3f42d732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3f42d732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61e5e089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61e5e089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3f42d73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3f42d73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3f42d732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3f42d732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681d3045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681d3045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3f42d732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3f42d732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Diapositiva de título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cuarto de baño&#10;&#10;Descripción generada automáticamente" id="10" name="Google Shape;10;p2"/>
          <p:cNvPicPr preferRelativeResize="0"/>
          <p:nvPr/>
        </p:nvPicPr>
        <p:blipFill rotWithShape="1">
          <a:blip r:embed="rId2">
            <a:alphaModFix/>
          </a:blip>
          <a:srcRect b="21035" l="11377" r="77200" t="73288"/>
          <a:stretch/>
        </p:blipFill>
        <p:spPr>
          <a:xfrm>
            <a:off x="-1" y="1066800"/>
            <a:ext cx="3057706" cy="1519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uarto de baño&#10;&#10;Descripción generada automáticamente" id="11" name="Google Shape;11;p2"/>
          <p:cNvPicPr preferRelativeResize="0"/>
          <p:nvPr/>
        </p:nvPicPr>
        <p:blipFill rotWithShape="1">
          <a:blip r:embed="rId2">
            <a:alphaModFix/>
          </a:blip>
          <a:srcRect b="21035" l="11377" r="77200" t="73288"/>
          <a:stretch/>
        </p:blipFill>
        <p:spPr>
          <a:xfrm>
            <a:off x="3057705" y="1066800"/>
            <a:ext cx="3057706" cy="1519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uarto de baño&#10;&#10;Descripción generada automáticamente" id="12" name="Google Shape;12;p2"/>
          <p:cNvPicPr preferRelativeResize="0"/>
          <p:nvPr/>
        </p:nvPicPr>
        <p:blipFill rotWithShape="1">
          <a:blip r:embed="rId2">
            <a:alphaModFix/>
          </a:blip>
          <a:srcRect b="21035" l="11377" r="77200" t="73288"/>
          <a:stretch/>
        </p:blipFill>
        <p:spPr>
          <a:xfrm>
            <a:off x="-1" y="2586037"/>
            <a:ext cx="3057706" cy="1519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uarto de baño&#10;&#10;Descripción generada automáticamente" id="13" name="Google Shape;13;p2"/>
          <p:cNvPicPr preferRelativeResize="0"/>
          <p:nvPr/>
        </p:nvPicPr>
        <p:blipFill rotWithShape="1">
          <a:blip r:embed="rId2">
            <a:alphaModFix/>
          </a:blip>
          <a:srcRect b="21035" l="11377" r="77200" t="73288"/>
          <a:stretch/>
        </p:blipFill>
        <p:spPr>
          <a:xfrm>
            <a:off x="3057705" y="2586037"/>
            <a:ext cx="3057706" cy="1519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uarto de baño&#10;&#10;Descripción generada automáticamente" id="14" name="Google Shape;14;p2"/>
          <p:cNvPicPr preferRelativeResize="0"/>
          <p:nvPr/>
        </p:nvPicPr>
        <p:blipFill rotWithShape="1">
          <a:blip r:embed="rId2">
            <a:alphaModFix/>
          </a:blip>
          <a:srcRect b="21035" l="11377" r="77200" t="73288"/>
          <a:stretch/>
        </p:blipFill>
        <p:spPr>
          <a:xfrm>
            <a:off x="6115411" y="1066800"/>
            <a:ext cx="3057706" cy="1519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uarto de baño&#10;&#10;Descripción generada automáticamente" id="15" name="Google Shape;15;p2"/>
          <p:cNvPicPr preferRelativeResize="0"/>
          <p:nvPr/>
        </p:nvPicPr>
        <p:blipFill rotWithShape="1">
          <a:blip r:embed="rId2">
            <a:alphaModFix/>
          </a:blip>
          <a:srcRect b="21035" l="11377" r="77200" t="73288"/>
          <a:stretch/>
        </p:blipFill>
        <p:spPr>
          <a:xfrm>
            <a:off x="6115411" y="2586037"/>
            <a:ext cx="3057706" cy="151923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1771650" y="876300"/>
            <a:ext cx="5581650" cy="3419475"/>
          </a:xfrm>
          <a:custGeom>
            <a:rect b="b" l="l" r="r" t="t"/>
            <a:pathLst>
              <a:path extrusionOk="0" h="4559300" w="7442200">
                <a:moveTo>
                  <a:pt x="787400" y="1295400"/>
                </a:moveTo>
                <a:lnTo>
                  <a:pt x="787400" y="3721100"/>
                </a:lnTo>
                <a:lnTo>
                  <a:pt x="833119" y="3721100"/>
                </a:lnTo>
                <a:lnTo>
                  <a:pt x="833119" y="1295400"/>
                </a:lnTo>
                <a:close/>
                <a:moveTo>
                  <a:pt x="0" y="0"/>
                </a:moveTo>
                <a:lnTo>
                  <a:pt x="7442200" y="0"/>
                </a:lnTo>
                <a:lnTo>
                  <a:pt x="7442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994106" y="47854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610469" y="2262338"/>
            <a:ext cx="3985200" cy="1268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olo el título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cuarto de baño&#10;&#10;Descripción generada automáticamente" id="70" name="Google Shape;70;p11"/>
          <p:cNvPicPr preferRelativeResize="0"/>
          <p:nvPr/>
        </p:nvPicPr>
        <p:blipFill rotWithShape="1">
          <a:blip r:embed="rId2">
            <a:alphaModFix amt="52000"/>
          </a:blip>
          <a:srcRect b="0" l="0" r="0" t="4375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/>
        </p:nvSpPr>
        <p:spPr>
          <a:xfrm>
            <a:off x="0" y="561975"/>
            <a:ext cx="9145334" cy="3962400"/>
          </a:xfrm>
          <a:custGeom>
            <a:rect b="b" l="l" r="r" t="t"/>
            <a:pathLst>
              <a:path extrusionOk="0" h="5283200" w="9994900">
                <a:moveTo>
                  <a:pt x="2374900" y="1511300"/>
                </a:moveTo>
                <a:lnTo>
                  <a:pt x="2374900" y="3937000"/>
                </a:lnTo>
                <a:lnTo>
                  <a:pt x="2420619" y="3937000"/>
                </a:lnTo>
                <a:lnTo>
                  <a:pt x="2420619" y="1511300"/>
                </a:lnTo>
                <a:close/>
                <a:moveTo>
                  <a:pt x="0" y="0"/>
                </a:moveTo>
                <a:lnTo>
                  <a:pt x="9994900" y="0"/>
                </a:lnTo>
                <a:lnTo>
                  <a:pt x="9994900" y="5283200"/>
                </a:lnTo>
                <a:lnTo>
                  <a:pt x="0" y="52832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1"/>
          <p:cNvSpPr txBox="1"/>
          <p:nvPr>
            <p:ph type="title"/>
          </p:nvPr>
        </p:nvSpPr>
        <p:spPr>
          <a:xfrm>
            <a:off x="250819" y="1181363"/>
            <a:ext cx="15846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2363231" y="1181363"/>
            <a:ext cx="1985100" cy="2721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994106" y="47854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idx="2" type="body"/>
          </p:nvPr>
        </p:nvSpPr>
        <p:spPr>
          <a:xfrm>
            <a:off x="4681916" y="1181363"/>
            <a:ext cx="1985100" cy="2721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6" name="Google Shape;76;p11"/>
          <p:cNvSpPr txBox="1"/>
          <p:nvPr>
            <p:ph idx="3" type="body"/>
          </p:nvPr>
        </p:nvSpPr>
        <p:spPr>
          <a:xfrm>
            <a:off x="6980502" y="1181363"/>
            <a:ext cx="1985100" cy="2721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79" name="Google Shape;79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Diapositiva de título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cuarto de baño&#10;&#10;Descripción generada automáticamente" id="20" name="Google Shape;20;p3"/>
          <p:cNvPicPr preferRelativeResize="0"/>
          <p:nvPr/>
        </p:nvPicPr>
        <p:blipFill rotWithShape="1">
          <a:blip r:embed="rId2">
            <a:alphaModFix/>
          </a:blip>
          <a:srcRect b="21035" l="11377" r="77199" t="73288"/>
          <a:stretch/>
        </p:blipFill>
        <p:spPr>
          <a:xfrm>
            <a:off x="-1" y="1066800"/>
            <a:ext cx="3057706" cy="1519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uarto de baño&#10;&#10;Descripción generada automáticamente" id="21" name="Google Shape;21;p3"/>
          <p:cNvPicPr preferRelativeResize="0"/>
          <p:nvPr/>
        </p:nvPicPr>
        <p:blipFill rotWithShape="1">
          <a:blip r:embed="rId2">
            <a:alphaModFix/>
          </a:blip>
          <a:srcRect b="21035" l="11377" r="77199" t="73288"/>
          <a:stretch/>
        </p:blipFill>
        <p:spPr>
          <a:xfrm>
            <a:off x="3057705" y="1066800"/>
            <a:ext cx="3057706" cy="1519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uarto de baño&#10;&#10;Descripción generada automáticamente" id="22" name="Google Shape;22;p3"/>
          <p:cNvPicPr preferRelativeResize="0"/>
          <p:nvPr/>
        </p:nvPicPr>
        <p:blipFill rotWithShape="1">
          <a:blip r:embed="rId2">
            <a:alphaModFix/>
          </a:blip>
          <a:srcRect b="21035" l="11377" r="77199" t="73288"/>
          <a:stretch/>
        </p:blipFill>
        <p:spPr>
          <a:xfrm>
            <a:off x="-1" y="2586037"/>
            <a:ext cx="3057706" cy="1519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uarto de baño&#10;&#10;Descripción generada automáticamente" id="23" name="Google Shape;23;p3"/>
          <p:cNvPicPr preferRelativeResize="0"/>
          <p:nvPr/>
        </p:nvPicPr>
        <p:blipFill rotWithShape="1">
          <a:blip r:embed="rId2">
            <a:alphaModFix/>
          </a:blip>
          <a:srcRect b="21035" l="11377" r="77199" t="73288"/>
          <a:stretch/>
        </p:blipFill>
        <p:spPr>
          <a:xfrm>
            <a:off x="3057705" y="2586037"/>
            <a:ext cx="3057706" cy="1519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uarto de baño&#10;&#10;Descripción generada automáticamente" id="24" name="Google Shape;24;p3"/>
          <p:cNvPicPr preferRelativeResize="0"/>
          <p:nvPr/>
        </p:nvPicPr>
        <p:blipFill rotWithShape="1">
          <a:blip r:embed="rId2">
            <a:alphaModFix/>
          </a:blip>
          <a:srcRect b="21035" l="11377" r="77199" t="73288"/>
          <a:stretch/>
        </p:blipFill>
        <p:spPr>
          <a:xfrm>
            <a:off x="6115411" y="1066800"/>
            <a:ext cx="3057706" cy="1519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cuarto de baño&#10;&#10;Descripción generada automáticamente" id="25" name="Google Shape;25;p3"/>
          <p:cNvPicPr preferRelativeResize="0"/>
          <p:nvPr/>
        </p:nvPicPr>
        <p:blipFill rotWithShape="1">
          <a:blip r:embed="rId2">
            <a:alphaModFix/>
          </a:blip>
          <a:srcRect b="21035" l="11377" r="77199" t="73288"/>
          <a:stretch/>
        </p:blipFill>
        <p:spPr>
          <a:xfrm>
            <a:off x="6115411" y="2586037"/>
            <a:ext cx="3057706" cy="15192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994106" y="47854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550325" y="1890225"/>
            <a:ext cx="6106800" cy="1363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Título y objeto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cuarto de baño&#10;&#10;Descripción generada automáticamente" id="29" name="Google Shape;29;p4"/>
          <p:cNvPicPr preferRelativeResize="0"/>
          <p:nvPr/>
        </p:nvPicPr>
        <p:blipFill rotWithShape="1">
          <a:blip r:embed="rId2">
            <a:alphaModFix amt="52000"/>
          </a:blip>
          <a:srcRect b="0" l="0" r="0" t="4375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590550"/>
            <a:ext cx="7496175" cy="3962400"/>
          </a:xfrm>
          <a:custGeom>
            <a:rect b="b" l="l" r="r" t="t"/>
            <a:pathLst>
              <a:path extrusionOk="0" h="5283200" w="9994900">
                <a:moveTo>
                  <a:pt x="2374900" y="1511300"/>
                </a:moveTo>
                <a:lnTo>
                  <a:pt x="2374900" y="3937000"/>
                </a:lnTo>
                <a:lnTo>
                  <a:pt x="2420619" y="3937000"/>
                </a:lnTo>
                <a:lnTo>
                  <a:pt x="2420619" y="1511300"/>
                </a:lnTo>
                <a:close/>
                <a:moveTo>
                  <a:pt x="0" y="0"/>
                </a:moveTo>
                <a:lnTo>
                  <a:pt x="9994900" y="0"/>
                </a:lnTo>
                <a:lnTo>
                  <a:pt x="9994900" y="5283200"/>
                </a:lnTo>
                <a:lnTo>
                  <a:pt x="0" y="52832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" name="Google Shape;31;p4"/>
          <p:cNvCxnSpPr/>
          <p:nvPr/>
        </p:nvCxnSpPr>
        <p:spPr>
          <a:xfrm>
            <a:off x="1790700" y="1704975"/>
            <a:ext cx="0" cy="1809600"/>
          </a:xfrm>
          <a:prstGeom prst="straightConnector1">
            <a:avLst/>
          </a:prstGeom>
          <a:noFill/>
          <a:ln cap="rnd" cmpd="sng" w="19050">
            <a:solidFill>
              <a:srgbClr val="152543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32" name="Google Shape;32;p4"/>
          <p:cNvSpPr txBox="1"/>
          <p:nvPr>
            <p:ph type="title"/>
          </p:nvPr>
        </p:nvSpPr>
        <p:spPr>
          <a:xfrm>
            <a:off x="250819" y="1181363"/>
            <a:ext cx="1390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2363231" y="1181363"/>
            <a:ext cx="43671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6994106" y="47854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Encabezado de secció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cuarto de baño&#10;&#10;Descripción generada automáticamente" id="36" name="Google Shape;36;p5"/>
          <p:cNvPicPr preferRelativeResize="0"/>
          <p:nvPr/>
        </p:nvPicPr>
        <p:blipFill rotWithShape="1">
          <a:blip r:embed="rId2">
            <a:alphaModFix amt="52000"/>
          </a:blip>
          <a:srcRect b="12394" l="0" r="0" t="54895"/>
          <a:stretch/>
        </p:blipFill>
        <p:spPr>
          <a:xfrm>
            <a:off x="0" y="1019175"/>
            <a:ext cx="9143999" cy="29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/>
          <p:nvPr/>
        </p:nvSpPr>
        <p:spPr>
          <a:xfrm>
            <a:off x="0" y="561975"/>
            <a:ext cx="7496175" cy="3962400"/>
          </a:xfrm>
          <a:custGeom>
            <a:rect b="b" l="l" r="r" t="t"/>
            <a:pathLst>
              <a:path extrusionOk="0" h="5283200" w="9994900">
                <a:moveTo>
                  <a:pt x="2374900" y="1511300"/>
                </a:moveTo>
                <a:lnTo>
                  <a:pt x="2374900" y="3937000"/>
                </a:lnTo>
                <a:lnTo>
                  <a:pt x="2420619" y="3937000"/>
                </a:lnTo>
                <a:lnTo>
                  <a:pt x="2420619" y="1511300"/>
                </a:lnTo>
                <a:close/>
                <a:moveTo>
                  <a:pt x="0" y="0"/>
                </a:moveTo>
                <a:lnTo>
                  <a:pt x="9994900" y="0"/>
                </a:lnTo>
                <a:lnTo>
                  <a:pt x="9994900" y="5283200"/>
                </a:lnTo>
                <a:lnTo>
                  <a:pt x="0" y="52832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250819" y="1181363"/>
            <a:ext cx="1390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363231" y="1181363"/>
            <a:ext cx="43671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6994106" y="47854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bigger">
  <p:cSld name="Dos obje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cuarto de baño&#10;&#10;Descripción generada automáticamente" id="42" name="Google Shape;42;p6"/>
          <p:cNvPicPr preferRelativeResize="0"/>
          <p:nvPr/>
        </p:nvPicPr>
        <p:blipFill rotWithShape="1">
          <a:blip r:embed="rId2">
            <a:alphaModFix amt="52000"/>
          </a:blip>
          <a:srcRect b="0" l="33003" r="-1" t="62314"/>
          <a:stretch/>
        </p:blipFill>
        <p:spPr>
          <a:xfrm>
            <a:off x="0" y="0"/>
            <a:ext cx="9144001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0" y="571500"/>
            <a:ext cx="8562975" cy="3962400"/>
          </a:xfrm>
          <a:custGeom>
            <a:rect b="b" l="l" r="r" t="t"/>
            <a:pathLst>
              <a:path extrusionOk="0" h="5283200" w="11417300">
                <a:moveTo>
                  <a:pt x="2374900" y="1511300"/>
                </a:moveTo>
                <a:lnTo>
                  <a:pt x="2374900" y="3937000"/>
                </a:lnTo>
                <a:lnTo>
                  <a:pt x="2420619" y="3937000"/>
                </a:lnTo>
                <a:lnTo>
                  <a:pt x="2420619" y="1511300"/>
                </a:lnTo>
                <a:close/>
                <a:moveTo>
                  <a:pt x="0" y="0"/>
                </a:moveTo>
                <a:lnTo>
                  <a:pt x="11417300" y="0"/>
                </a:lnTo>
                <a:lnTo>
                  <a:pt x="11417300" y="5283200"/>
                </a:lnTo>
                <a:lnTo>
                  <a:pt x="0" y="52832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250819" y="1181363"/>
            <a:ext cx="1390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2363231" y="1181363"/>
            <a:ext cx="43671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994106" y="47854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omparació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cuarto de baño&#10;&#10;Descripción generada automáticamente" id="48" name="Google Shape;48;p7"/>
          <p:cNvPicPr preferRelativeResize="0"/>
          <p:nvPr/>
        </p:nvPicPr>
        <p:blipFill rotWithShape="1">
          <a:blip r:embed="rId2">
            <a:alphaModFix amt="52000"/>
          </a:blip>
          <a:srcRect b="2372" l="33003" r="-1" t="64337"/>
          <a:stretch/>
        </p:blipFill>
        <p:spPr>
          <a:xfrm>
            <a:off x="0" y="276225"/>
            <a:ext cx="9144001" cy="45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0" y="571500"/>
            <a:ext cx="8562975" cy="3962400"/>
          </a:xfrm>
          <a:custGeom>
            <a:rect b="b" l="l" r="r" t="t"/>
            <a:pathLst>
              <a:path extrusionOk="0" h="5283200" w="11417300">
                <a:moveTo>
                  <a:pt x="2374900" y="1511300"/>
                </a:moveTo>
                <a:lnTo>
                  <a:pt x="2374900" y="3937000"/>
                </a:lnTo>
                <a:lnTo>
                  <a:pt x="2420619" y="3937000"/>
                </a:lnTo>
                <a:lnTo>
                  <a:pt x="2420619" y="1511300"/>
                </a:lnTo>
                <a:close/>
                <a:moveTo>
                  <a:pt x="0" y="0"/>
                </a:moveTo>
                <a:lnTo>
                  <a:pt x="11417300" y="0"/>
                </a:lnTo>
                <a:lnTo>
                  <a:pt x="11417300" y="5283200"/>
                </a:lnTo>
                <a:lnTo>
                  <a:pt x="0" y="52832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250819" y="1181363"/>
            <a:ext cx="1390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2191781" y="1181363"/>
            <a:ext cx="28221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994106" y="47854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5304938" y="1181363"/>
            <a:ext cx="28221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omparación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cuarto de baño&#10;&#10;Descripción generada automáticamente" id="55" name="Google Shape;55;p8"/>
          <p:cNvPicPr preferRelativeResize="0"/>
          <p:nvPr/>
        </p:nvPicPr>
        <p:blipFill rotWithShape="1">
          <a:blip r:embed="rId2">
            <a:alphaModFix amt="52000"/>
          </a:blip>
          <a:srcRect b="2373" l="33002" r="0" t="64337"/>
          <a:stretch/>
        </p:blipFill>
        <p:spPr>
          <a:xfrm>
            <a:off x="0" y="276225"/>
            <a:ext cx="9144001" cy="45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/>
        </p:nvSpPr>
        <p:spPr>
          <a:xfrm rot="5400000">
            <a:off x="17828" y="258804"/>
            <a:ext cx="4538377" cy="4569968"/>
          </a:xfrm>
          <a:custGeom>
            <a:rect b="b" l="l" r="r" t="t"/>
            <a:pathLst>
              <a:path extrusionOk="0" h="5283200" w="11417300">
                <a:moveTo>
                  <a:pt x="2374900" y="1511300"/>
                </a:moveTo>
                <a:lnTo>
                  <a:pt x="2374900" y="3937000"/>
                </a:lnTo>
                <a:lnTo>
                  <a:pt x="2420619" y="3937000"/>
                </a:lnTo>
                <a:lnTo>
                  <a:pt x="2420619" y="1511300"/>
                </a:lnTo>
                <a:close/>
                <a:moveTo>
                  <a:pt x="0" y="0"/>
                </a:moveTo>
                <a:lnTo>
                  <a:pt x="11417300" y="0"/>
                </a:lnTo>
                <a:lnTo>
                  <a:pt x="11417300" y="5283200"/>
                </a:lnTo>
                <a:lnTo>
                  <a:pt x="0" y="52832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1591906" y="1140450"/>
            <a:ext cx="1390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6994106" y="47854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Solo el título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cuarto de baño&#10;&#10;Descripción generada automáticamente" id="60" name="Google Shape;60;p9"/>
          <p:cNvPicPr preferRelativeResize="0"/>
          <p:nvPr/>
        </p:nvPicPr>
        <p:blipFill rotWithShape="1">
          <a:blip r:embed="rId2">
            <a:alphaModFix amt="52000"/>
          </a:blip>
          <a:srcRect b="0" l="0" r="0" t="4375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>
            <p:ph type="title"/>
          </p:nvPr>
        </p:nvSpPr>
        <p:spPr>
          <a:xfrm>
            <a:off x="2304675" y="1890225"/>
            <a:ext cx="4534800" cy="1363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994106" y="47854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">
  <p:cSld name="Solo el título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cuarto de baño&#10;&#10;Descripción generada automáticamente" id="64" name="Google Shape;64;p10"/>
          <p:cNvPicPr preferRelativeResize="0"/>
          <p:nvPr/>
        </p:nvPicPr>
        <p:blipFill rotWithShape="1">
          <a:blip r:embed="rId2">
            <a:alphaModFix amt="52000"/>
          </a:blip>
          <a:srcRect b="0" l="0" r="0" t="4375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/>
          <p:nvPr/>
        </p:nvSpPr>
        <p:spPr>
          <a:xfrm>
            <a:off x="0" y="561975"/>
            <a:ext cx="9145334" cy="3962400"/>
          </a:xfrm>
          <a:custGeom>
            <a:rect b="b" l="l" r="r" t="t"/>
            <a:pathLst>
              <a:path extrusionOk="0" h="5283200" w="9994900">
                <a:moveTo>
                  <a:pt x="2374900" y="1511300"/>
                </a:moveTo>
                <a:lnTo>
                  <a:pt x="2374900" y="3937000"/>
                </a:lnTo>
                <a:lnTo>
                  <a:pt x="2420619" y="3937000"/>
                </a:lnTo>
                <a:lnTo>
                  <a:pt x="2420619" y="1511300"/>
                </a:lnTo>
                <a:close/>
                <a:moveTo>
                  <a:pt x="0" y="0"/>
                </a:moveTo>
                <a:lnTo>
                  <a:pt x="9994900" y="0"/>
                </a:lnTo>
                <a:lnTo>
                  <a:pt x="9994900" y="5283200"/>
                </a:lnTo>
                <a:lnTo>
                  <a:pt x="0" y="52832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0"/>
          <p:cNvSpPr txBox="1"/>
          <p:nvPr>
            <p:ph type="title"/>
          </p:nvPr>
        </p:nvSpPr>
        <p:spPr>
          <a:xfrm>
            <a:off x="250819" y="1181363"/>
            <a:ext cx="15846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2363231" y="1181363"/>
            <a:ext cx="62814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6994106" y="47854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9031" y="99956"/>
            <a:ext cx="88149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0775" y="1181362"/>
            <a:ext cx="83787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  <a:defRPr sz="1500">
                <a:latin typeface="Barlow"/>
                <a:ea typeface="Barlow"/>
                <a:cs typeface="Barlow"/>
                <a:sym typeface="Barlow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Barlow"/>
              <a:buChar char="○"/>
              <a:defRPr sz="900">
                <a:latin typeface="Barlow"/>
                <a:ea typeface="Barlow"/>
                <a:cs typeface="Barlow"/>
                <a:sym typeface="Barlow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Barlow"/>
              <a:buChar char="■"/>
              <a:defRPr sz="900">
                <a:latin typeface="Barlow"/>
                <a:ea typeface="Barlow"/>
                <a:cs typeface="Barlow"/>
                <a:sym typeface="Barlow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Barlow"/>
              <a:buChar char="●"/>
              <a:defRPr sz="900">
                <a:latin typeface="Barlow"/>
                <a:ea typeface="Barlow"/>
                <a:cs typeface="Barlow"/>
                <a:sym typeface="Barlow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Barlow"/>
              <a:buChar char="○"/>
              <a:defRPr sz="900">
                <a:latin typeface="Barlow"/>
                <a:ea typeface="Barlow"/>
                <a:cs typeface="Barlow"/>
                <a:sym typeface="Barlow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Barlow"/>
              <a:buChar char="■"/>
              <a:defRPr sz="900"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Barlow"/>
              <a:buChar char="●"/>
              <a:defRPr sz="900">
                <a:latin typeface="Barlow"/>
                <a:ea typeface="Barlow"/>
                <a:cs typeface="Barlow"/>
                <a:sym typeface="Barlow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Barlow"/>
              <a:buChar char="○"/>
              <a:defRPr sz="900">
                <a:latin typeface="Barlow"/>
                <a:ea typeface="Barlow"/>
                <a:cs typeface="Barlow"/>
                <a:sym typeface="Barlow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Barlow"/>
              <a:buChar char="■"/>
              <a:defRPr sz="9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r">
              <a:buNone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2465300" y="2004150"/>
            <a:ext cx="4885500" cy="998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Sharkcycles - Team Proton</a:t>
            </a:r>
            <a:br>
              <a:rPr lang="en" sz="3000"/>
            </a:br>
            <a:r>
              <a:rPr lang="en" sz="3000"/>
              <a:t>Shark Park</a:t>
            </a:r>
            <a:endParaRPr sz="3000"/>
          </a:p>
        </p:txBody>
      </p:sp>
      <p:sp>
        <p:nvSpPr>
          <p:cNvPr id="86" name="Google Shape;86;p13"/>
          <p:cNvSpPr txBox="1"/>
          <p:nvPr/>
        </p:nvSpPr>
        <p:spPr>
          <a:xfrm>
            <a:off x="2465300" y="3002550"/>
            <a:ext cx="460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Barlow"/>
                <a:ea typeface="Barlow"/>
                <a:cs typeface="Barlow"/>
                <a:sym typeface="Barlow"/>
              </a:rPr>
              <a:t>Members: Vincent Bruno, Mason Glenn, Canaan Lockridge, Ramon Tillman</a:t>
            </a:r>
            <a:endParaRPr sz="13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250819" y="1181363"/>
            <a:ext cx="1390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Beginning Kicad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1884275" y="1315150"/>
            <a:ext cx="3203400" cy="22941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Initially wanted to replicate the Linka Lock’s functionality on our own kicad designed pcb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5172475" y="1405300"/>
            <a:ext cx="3203400" cy="2113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However due to the difficulty of obtaining the proprietary parts needed we were unable to do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250826" y="1181375"/>
            <a:ext cx="17787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Confounding Factors 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2363181" y="2126213"/>
            <a:ext cx="19851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Conflicting </a:t>
            </a:r>
            <a:r>
              <a:rPr lang="en"/>
              <a:t>Approaches</a:t>
            </a:r>
            <a:r>
              <a:rPr lang="en"/>
              <a:t> in the beginning</a:t>
            </a:r>
            <a:endParaRPr/>
          </a:p>
        </p:txBody>
      </p:sp>
      <p:sp>
        <p:nvSpPr>
          <p:cNvPr id="176" name="Google Shape;176;p23"/>
          <p:cNvSpPr txBox="1"/>
          <p:nvPr>
            <p:ph idx="2" type="body"/>
          </p:nvPr>
        </p:nvSpPr>
        <p:spPr>
          <a:xfrm>
            <a:off x="4671828" y="2126213"/>
            <a:ext cx="19851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Issues with Linka PCB components</a:t>
            </a:r>
            <a:endParaRPr/>
          </a:p>
        </p:txBody>
      </p:sp>
      <p:sp>
        <p:nvSpPr>
          <p:cNvPr id="177" name="Google Shape;177;p23"/>
          <p:cNvSpPr txBox="1"/>
          <p:nvPr>
            <p:ph idx="3" type="body"/>
          </p:nvPr>
        </p:nvSpPr>
        <p:spPr>
          <a:xfrm>
            <a:off x="6980477" y="2081663"/>
            <a:ext cx="1985100" cy="1062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Time management issues in the beginning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1518600" y="1847350"/>
            <a:ext cx="6106800" cy="1363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</a:t>
            </a:r>
            <a:r>
              <a:rPr lang="en"/>
              <a:t> Semester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3056400" y="2865050"/>
            <a:ext cx="303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Phase II: Design Implementation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250819" y="1181363"/>
            <a:ext cx="15846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2383356" y="2040738"/>
            <a:ext cx="1985100" cy="1293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Use Raspberry Pi to be the brain and use RFID to open and close the lock</a:t>
            </a:r>
            <a:endParaRPr/>
          </a:p>
        </p:txBody>
      </p:sp>
      <p:sp>
        <p:nvSpPr>
          <p:cNvPr id="190" name="Google Shape;190;p25"/>
          <p:cNvSpPr txBox="1"/>
          <p:nvPr>
            <p:ph idx="2" type="body"/>
          </p:nvPr>
        </p:nvSpPr>
        <p:spPr>
          <a:xfrm>
            <a:off x="4681916" y="2040738"/>
            <a:ext cx="1985100" cy="1754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>
                <a:solidFill>
                  <a:schemeClr val="dk1"/>
                </a:solidFill>
              </a:rPr>
              <a:t>Use a solar charge controller to regulate power between battery solar panel and Raspberry Pi</a:t>
            </a:r>
            <a:endParaRPr/>
          </a:p>
        </p:txBody>
      </p:sp>
      <p:sp>
        <p:nvSpPr>
          <p:cNvPr id="191" name="Google Shape;191;p25"/>
          <p:cNvSpPr txBox="1"/>
          <p:nvPr>
            <p:ph idx="3" type="body"/>
          </p:nvPr>
        </p:nvSpPr>
        <p:spPr>
          <a:xfrm>
            <a:off x="6980502" y="2040738"/>
            <a:ext cx="1985100" cy="1293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Began trying to use an Arduino to send signals via serial to activate lock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134475" y="1181375"/>
            <a:ext cx="16359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476" y="499613"/>
            <a:ext cx="3238474" cy="41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250819" y="1181363"/>
            <a:ext cx="15846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Acquisition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2494150" y="1802925"/>
            <a:ext cx="5905800" cy="1336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150" y="1802925"/>
            <a:ext cx="5905801" cy="13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250826" y="1181375"/>
            <a:ext cx="19110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Accomplished</a:t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2584781" y="2081663"/>
            <a:ext cx="1985100" cy="1293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solidFill>
                  <a:schemeClr val="dk1"/>
                </a:solidFill>
              </a:rPr>
              <a:t>H-bridge to control current flow to the motor of the lock.</a:t>
            </a:r>
            <a:endParaRPr/>
          </a:p>
        </p:txBody>
      </p:sp>
      <p:sp>
        <p:nvSpPr>
          <p:cNvPr id="211" name="Google Shape;211;p28"/>
          <p:cNvSpPr txBox="1"/>
          <p:nvPr>
            <p:ph idx="2" type="body"/>
          </p:nvPr>
        </p:nvSpPr>
        <p:spPr>
          <a:xfrm>
            <a:off x="4681916" y="2081663"/>
            <a:ext cx="1985100" cy="1062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Implemented solar panel with solar charge controller</a:t>
            </a:r>
            <a:endParaRPr/>
          </a:p>
        </p:txBody>
      </p:sp>
      <p:sp>
        <p:nvSpPr>
          <p:cNvPr id="212" name="Google Shape;212;p28"/>
          <p:cNvSpPr txBox="1"/>
          <p:nvPr>
            <p:ph idx="3" type="body"/>
          </p:nvPr>
        </p:nvSpPr>
        <p:spPr>
          <a:xfrm>
            <a:off x="6958100" y="2081672"/>
            <a:ext cx="1985100" cy="1293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Got necessary adaptors to integrate everything together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250825" y="1181375"/>
            <a:ext cx="1846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Accomplished</a:t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2363231" y="2126213"/>
            <a:ext cx="1985100" cy="600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Got everything pieced together</a:t>
            </a:r>
            <a:endParaRPr/>
          </a:p>
        </p:txBody>
      </p:sp>
      <p:sp>
        <p:nvSpPr>
          <p:cNvPr id="219" name="Google Shape;219;p29"/>
          <p:cNvSpPr txBox="1"/>
          <p:nvPr>
            <p:ph idx="2" type="body"/>
          </p:nvPr>
        </p:nvSpPr>
        <p:spPr>
          <a:xfrm>
            <a:off x="4681916" y="2126213"/>
            <a:ext cx="19851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Finalized the controlling software</a:t>
            </a:r>
            <a:endParaRPr/>
          </a:p>
        </p:txBody>
      </p:sp>
      <p:sp>
        <p:nvSpPr>
          <p:cNvPr id="220" name="Google Shape;220;p29"/>
          <p:cNvSpPr txBox="1"/>
          <p:nvPr>
            <p:ph idx="3" type="body"/>
          </p:nvPr>
        </p:nvSpPr>
        <p:spPr>
          <a:xfrm>
            <a:off x="7000627" y="2126213"/>
            <a:ext cx="1985100" cy="1293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Attempted to interface with arduino from RPi with serial communication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250819" y="1181363"/>
            <a:ext cx="1390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Piecing It together</a:t>
            </a:r>
            <a:endParaRPr/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2203006" y="1411775"/>
            <a:ext cx="2822100" cy="600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Verified that solar panel charged battery</a:t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875" y="717925"/>
            <a:ext cx="1792249" cy="370762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2203006" y="2012075"/>
            <a:ext cx="2822100" cy="600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Were able to power RPi and peripherals from battery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2203006" y="2612375"/>
            <a:ext cx="2822100" cy="600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Confirmed RFID signals sent to Raspberry Pi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2203006" y="3212675"/>
            <a:ext cx="28221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Sent digital high values to open and close pins on H-bridge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1547081" y="1140450"/>
            <a:ext cx="1390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Software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456" y="152400"/>
            <a:ext cx="3950438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31"/>
          <p:cNvCxnSpPr/>
          <p:nvPr/>
        </p:nvCxnSpPr>
        <p:spPr>
          <a:xfrm>
            <a:off x="4672850" y="1187825"/>
            <a:ext cx="526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1"/>
          <p:cNvCxnSpPr/>
          <p:nvPr/>
        </p:nvCxnSpPr>
        <p:spPr>
          <a:xfrm>
            <a:off x="4672850" y="1990150"/>
            <a:ext cx="526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4672850" y="3050225"/>
            <a:ext cx="526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1"/>
          <p:cNvCxnSpPr/>
          <p:nvPr/>
        </p:nvCxnSpPr>
        <p:spPr>
          <a:xfrm>
            <a:off x="4672850" y="4099100"/>
            <a:ext cx="526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42" y="533400"/>
            <a:ext cx="3950450" cy="41863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1"/>
          <p:cNvCxnSpPr/>
          <p:nvPr/>
        </p:nvCxnSpPr>
        <p:spPr>
          <a:xfrm>
            <a:off x="4672850" y="632000"/>
            <a:ext cx="526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1"/>
          <p:cNvCxnSpPr/>
          <p:nvPr/>
        </p:nvCxnSpPr>
        <p:spPr>
          <a:xfrm>
            <a:off x="4672850" y="2689400"/>
            <a:ext cx="526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250819" y="1181363"/>
            <a:ext cx="1390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2084375" y="1860175"/>
            <a:ext cx="2929500" cy="400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Project Requirements</a:t>
            </a:r>
            <a:endParaRPr sz="1300"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304950" y="1860175"/>
            <a:ext cx="2929500" cy="400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Final System-Level Design</a:t>
            </a:r>
            <a:endParaRPr sz="1300"/>
          </a:p>
        </p:txBody>
      </p:sp>
      <p:sp>
        <p:nvSpPr>
          <p:cNvPr id="94" name="Google Shape;94;p14"/>
          <p:cNvSpPr txBox="1"/>
          <p:nvPr/>
        </p:nvSpPr>
        <p:spPr>
          <a:xfrm>
            <a:off x="5304950" y="1349475"/>
            <a:ext cx="28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Phase II: Design Implementation</a:t>
            </a:r>
            <a:endParaRPr sz="1600" u="sng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2138000" y="1349475"/>
            <a:ext cx="28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Phase I: Planning and Design</a:t>
            </a:r>
            <a:endParaRPr sz="1600" u="sng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2084300" y="2260375"/>
            <a:ext cx="2929500" cy="400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Initial Planning and Groundwork</a:t>
            </a:r>
            <a:endParaRPr sz="1300"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2084363" y="2660575"/>
            <a:ext cx="2929500" cy="400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Concept Decisions</a:t>
            </a:r>
            <a:endParaRPr sz="1300"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2084363" y="3060775"/>
            <a:ext cx="2929500" cy="400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Phase I Work</a:t>
            </a:r>
            <a:endParaRPr sz="1300"/>
          </a:p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5304950" y="2260375"/>
            <a:ext cx="2929500" cy="400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Parts Acquisition</a:t>
            </a:r>
            <a:endParaRPr sz="1300"/>
          </a:p>
        </p:txBody>
      </p:sp>
      <p:sp>
        <p:nvSpPr>
          <p:cNvPr id="100" name="Google Shape;100;p14"/>
          <p:cNvSpPr txBox="1"/>
          <p:nvPr>
            <p:ph idx="2" type="body"/>
          </p:nvPr>
        </p:nvSpPr>
        <p:spPr>
          <a:xfrm>
            <a:off x="5304950" y="2660575"/>
            <a:ext cx="2929500" cy="400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Phase II Work</a:t>
            </a:r>
            <a:endParaRPr sz="1300"/>
          </a:p>
        </p:txBody>
      </p:sp>
      <p:sp>
        <p:nvSpPr>
          <p:cNvPr id="101" name="Google Shape;101;p14"/>
          <p:cNvSpPr txBox="1"/>
          <p:nvPr>
            <p:ph idx="2" type="body"/>
          </p:nvPr>
        </p:nvSpPr>
        <p:spPr>
          <a:xfrm>
            <a:off x="5304950" y="3060775"/>
            <a:ext cx="2929500" cy="338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Conclusions / Improvements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250819" y="1181363"/>
            <a:ext cx="1390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Nano Work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2191781" y="1293438"/>
            <a:ext cx="28221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Attempted to communicate between RPi and Arduino via Serial</a:t>
            </a:r>
            <a:endParaRPr/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5013881" y="2079913"/>
            <a:ext cx="2822100" cy="600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Initially communicated over USB Serial</a:t>
            </a:r>
            <a:endParaRPr/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2191781" y="2725038"/>
            <a:ext cx="2822100" cy="600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Switched to Arduino and RPi TX/RX GPIO pins</a:t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5013881" y="3325338"/>
            <a:ext cx="28221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Due to time constraints, Arduino connection did not come to be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283701" y="1181375"/>
            <a:ext cx="17157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Confounding Factors</a:t>
            </a:r>
            <a:endParaRPr/>
          </a:p>
        </p:txBody>
      </p:sp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2383356" y="1966163"/>
            <a:ext cx="1985100" cy="1293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Ran into interfacing </a:t>
            </a:r>
            <a:r>
              <a:rPr lang="en"/>
              <a:t>problems</a:t>
            </a:r>
            <a:r>
              <a:rPr lang="en"/>
              <a:t> between the Rpi and RFID</a:t>
            </a:r>
            <a:endParaRPr/>
          </a:p>
        </p:txBody>
      </p:sp>
      <p:sp>
        <p:nvSpPr>
          <p:cNvPr id="259" name="Google Shape;259;p33"/>
          <p:cNvSpPr txBox="1"/>
          <p:nvPr>
            <p:ph idx="2" type="body"/>
          </p:nvPr>
        </p:nvSpPr>
        <p:spPr>
          <a:xfrm>
            <a:off x="4681916" y="1966163"/>
            <a:ext cx="1985100" cy="1062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Serial communication between RPi and Arduino Nano</a:t>
            </a:r>
            <a:endParaRPr/>
          </a:p>
        </p:txBody>
      </p:sp>
      <p:sp>
        <p:nvSpPr>
          <p:cNvPr id="260" name="Google Shape;260;p33"/>
          <p:cNvSpPr txBox="1"/>
          <p:nvPr>
            <p:ph idx="3" type="body"/>
          </p:nvPr>
        </p:nvSpPr>
        <p:spPr>
          <a:xfrm>
            <a:off x="6980502" y="1966163"/>
            <a:ext cx="19851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Wiring everything together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250819" y="1181363"/>
            <a:ext cx="15846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2383356" y="1181363"/>
            <a:ext cx="1985100" cy="1062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We were able to develop a single RFID - Lock interface</a:t>
            </a:r>
            <a:endParaRPr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4368452" y="2197029"/>
            <a:ext cx="19851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 unified vision was helpful in development</a:t>
            </a:r>
            <a:endParaRPr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6353552" y="3028329"/>
            <a:ext cx="19851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Always double-check  </a:t>
            </a:r>
            <a:r>
              <a:rPr lang="en"/>
              <a:t>tolerance</a:t>
            </a:r>
            <a:r>
              <a:rPr lang="en"/>
              <a:t> values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98700" y="1181375"/>
            <a:ext cx="17865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Improvements</a:t>
            </a:r>
            <a:endParaRPr sz="2100"/>
          </a:p>
        </p:txBody>
      </p:sp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2388456" y="1274488"/>
            <a:ext cx="4367100" cy="600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Implement a queue system to handle multiple requests</a:t>
            </a:r>
            <a:endParaRPr/>
          </a:p>
        </p:txBody>
      </p:sp>
      <p:sp>
        <p:nvSpPr>
          <p:cNvPr id="275" name="Google Shape;275;p35"/>
          <p:cNvSpPr txBox="1"/>
          <p:nvPr/>
        </p:nvSpPr>
        <p:spPr>
          <a:xfrm>
            <a:off x="2388450" y="2477350"/>
            <a:ext cx="436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Design a PCB that implements all functionality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2388450" y="1830850"/>
            <a:ext cx="436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Successfully implement serial communication to allow for more locks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2388450" y="3123850"/>
            <a:ext cx="436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Eventually send data to Sharkcycles server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1550325" y="1890225"/>
            <a:ext cx="6106800" cy="1363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2304675" y="1890225"/>
            <a:ext cx="4534800" cy="1363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1518600" y="1847350"/>
            <a:ext cx="6106800" cy="1363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Semester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3056400" y="2865050"/>
            <a:ext cx="303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Phase I: Design and Planning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93200" y="1181375"/>
            <a:ext cx="17421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Project Requirements</a:t>
            </a:r>
            <a:endParaRPr sz="2200"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2363231" y="1181363"/>
            <a:ext cx="43671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Smart Parking Station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Self-sufficient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Easy to use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Low Profile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508269" y="1140438"/>
            <a:ext cx="15846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Planning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2537981" y="1983238"/>
            <a:ext cx="1985100" cy="1062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Design a product that meets project requirements</a:t>
            </a:r>
            <a:endParaRPr/>
          </a:p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4729125" y="1983246"/>
            <a:ext cx="1985100" cy="1062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Discuss different routes that we could take</a:t>
            </a:r>
            <a:endParaRPr/>
          </a:p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920277" y="1983238"/>
            <a:ext cx="19851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Decide on a design and begin to flesh it out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250819" y="1181363"/>
            <a:ext cx="15846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2363206" y="2134488"/>
            <a:ext cx="1985100" cy="1062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Need to be orderly, self sufficient, and easy to use</a:t>
            </a:r>
            <a:endParaRPr/>
          </a:p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4540403" y="2134488"/>
            <a:ext cx="1985100" cy="1062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Decided to take a physical station rather than a geofence</a:t>
            </a:r>
            <a:endParaRPr/>
          </a:p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6969552" y="2134488"/>
            <a:ext cx="1985100" cy="15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Expands on original team’s idea of RFID with solar power to keep it self sufficient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250825" y="1181375"/>
            <a:ext cx="19851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Accomplished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4730063" y="1966175"/>
            <a:ext cx="2231400" cy="10620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Worked toward implementing modified Linka Lock</a:t>
            </a:r>
            <a:endParaRPr/>
          </a:p>
        </p:txBody>
      </p:sp>
      <p:sp>
        <p:nvSpPr>
          <p:cNvPr id="136" name="Google Shape;136;p19"/>
          <p:cNvSpPr txBox="1"/>
          <p:nvPr>
            <p:ph idx="2" type="body"/>
          </p:nvPr>
        </p:nvSpPr>
        <p:spPr>
          <a:xfrm>
            <a:off x="2598075" y="1966175"/>
            <a:ext cx="20526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Raspberry Pi and RFID communication.</a:t>
            </a:r>
            <a:endParaRPr/>
          </a:p>
        </p:txBody>
      </p:sp>
      <p:sp>
        <p:nvSpPr>
          <p:cNvPr id="137" name="Google Shape;137;p19"/>
          <p:cNvSpPr txBox="1"/>
          <p:nvPr>
            <p:ph idx="3" type="body"/>
          </p:nvPr>
        </p:nvSpPr>
        <p:spPr>
          <a:xfrm>
            <a:off x="6832727" y="1966163"/>
            <a:ext cx="1985100" cy="831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Began </a:t>
            </a:r>
            <a:r>
              <a:rPr lang="en"/>
              <a:t>KiCad schematic of modified lock.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0" y="1181375"/>
            <a:ext cx="18405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Raspberry Pi and RFID Communication</a:t>
            </a:r>
            <a:endParaRPr sz="2100"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2161675" y="1537416"/>
            <a:ext cx="2822100" cy="708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Connected Raspberry Pi to MFRC 522 RFID Reader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2161675" y="2217291"/>
            <a:ext cx="2822100" cy="708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Wrote basic Python code to read/write to RFID tags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2161675" y="2926191"/>
            <a:ext cx="2822100" cy="708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This would be our way of tracking state of the lock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125" y="2807314"/>
            <a:ext cx="2510675" cy="149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588" y="711347"/>
            <a:ext cx="2499750" cy="1974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0"/>
          <p:cNvCxnSpPr/>
          <p:nvPr/>
        </p:nvCxnSpPr>
        <p:spPr>
          <a:xfrm rot="10800000">
            <a:off x="7153850" y="1501225"/>
            <a:ext cx="843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49" name="Google Shape;149;p20"/>
          <p:cNvCxnSpPr/>
          <p:nvPr/>
        </p:nvCxnSpPr>
        <p:spPr>
          <a:xfrm rot="10800000">
            <a:off x="7350950" y="1829925"/>
            <a:ext cx="646500" cy="11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7060850" y="1955875"/>
            <a:ext cx="936600" cy="10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7153850" y="3390550"/>
            <a:ext cx="843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152" name="Google Shape;152;p20"/>
          <p:cNvCxnSpPr/>
          <p:nvPr/>
        </p:nvCxnSpPr>
        <p:spPr>
          <a:xfrm flipH="1">
            <a:off x="7311800" y="3763825"/>
            <a:ext cx="724800" cy="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250819" y="1181363"/>
            <a:ext cx="1390200" cy="2862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Linka Lock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2067875" y="978275"/>
            <a:ext cx="2822100" cy="3065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Deconstructed and modified the linka lock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deconstruction allowed for further examination. We found out that the motor draws ~80 mA of current at 3V, but it begins operating at around 1V.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7611" l="0" r="0" t="5295"/>
          <a:stretch/>
        </p:blipFill>
        <p:spPr>
          <a:xfrm>
            <a:off x="5198300" y="712046"/>
            <a:ext cx="1390199" cy="161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 b="9878" l="6335" r="3921" t="13663"/>
          <a:stretch/>
        </p:blipFill>
        <p:spPr>
          <a:xfrm>
            <a:off x="6896821" y="1269350"/>
            <a:ext cx="1390199" cy="157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5">
            <a:alphaModFix/>
          </a:blip>
          <a:srcRect b="4680" l="21887" r="0" t="4443"/>
          <a:stretch/>
        </p:blipFill>
        <p:spPr>
          <a:xfrm>
            <a:off x="5198296" y="2565771"/>
            <a:ext cx="1390198" cy="1551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6825" y="3038983"/>
            <a:ext cx="1390198" cy="137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0117_Sherman_Template_SlidesMania">
  <a:themeElements>
    <a:clrScheme name="Office">
      <a:dk1>
        <a:srgbClr val="000000"/>
      </a:dk1>
      <a:lt1>
        <a:srgbClr val="FFFFFF"/>
      </a:lt1>
      <a:dk2>
        <a:srgbClr val="434343"/>
      </a:dk2>
      <a:lt2>
        <a:srgbClr val="666666"/>
      </a:lt2>
      <a:accent1>
        <a:srgbClr val="134F5C"/>
      </a:accent1>
      <a:accent2>
        <a:srgbClr val="999999"/>
      </a:accent2>
      <a:accent3>
        <a:srgbClr val="B7B7B7"/>
      </a:accent3>
      <a:accent4>
        <a:srgbClr val="CCCCCC"/>
      </a:accent4>
      <a:accent5>
        <a:srgbClr val="D9D9D9"/>
      </a:accent5>
      <a:accent6>
        <a:srgbClr val="76A5AF"/>
      </a:accent6>
      <a:hlink>
        <a:srgbClr val="0C0C0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